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right Retro" charset="1" panose="00000000000000000000"/>
      <p:regular r:id="rId19"/>
    </p:embeddedFont>
    <p:embeddedFont>
      <p:font typeface="Roboto" charset="1" panose="02000000000000000000"/>
      <p:regular r:id="rId20"/>
    </p:embeddedFont>
    <p:embeddedFont>
      <p:font typeface="Roboto Bold" charset="1" panose="02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embeddings/oleObject1.bin" Type="http://schemas.openxmlformats.org/officeDocument/2006/relationships/oleObjec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1.jpeg" Type="http://schemas.openxmlformats.org/officeDocument/2006/relationships/image"/><Relationship Id="rId7" Target="../media/VAGsxclLNs8.mp4" Type="http://schemas.openxmlformats.org/officeDocument/2006/relationships/video"/><Relationship Id="rId8" Target="../media/VAGsxclLNs8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13.jpeg" Type="http://schemas.openxmlformats.org/officeDocument/2006/relationships/image"/><Relationship Id="rId5" Target="../media/VAGsxjTYO-8.mp4" Type="http://schemas.openxmlformats.org/officeDocument/2006/relationships/video"/><Relationship Id="rId6" Target="../media/VAGsxjTYO-8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7.jpeg" Type="http://schemas.openxmlformats.org/officeDocument/2006/relationships/image"/><Relationship Id="rId7" Target="../media/VAGsxlP8OGY.mp4" Type="http://schemas.openxmlformats.org/officeDocument/2006/relationships/video"/><Relationship Id="rId8" Target="../media/VAGsxlP8OGY.mp4" Type="http://schemas.microsoft.com/office/2007/relationships/media"/><Relationship Id="rId9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6803" y="2542620"/>
            <a:ext cx="12454395" cy="5201761"/>
          </a:xfrm>
          <a:custGeom>
            <a:avLst/>
            <a:gdLst/>
            <a:ahLst/>
            <a:cxnLst/>
            <a:rect r="r" b="b" t="t" l="l"/>
            <a:pathLst>
              <a:path h="5201761" w="12454395">
                <a:moveTo>
                  <a:pt x="0" y="0"/>
                </a:moveTo>
                <a:lnTo>
                  <a:pt x="12454394" y="0"/>
                </a:lnTo>
                <a:lnTo>
                  <a:pt x="12454394" y="5201760"/>
                </a:lnTo>
                <a:lnTo>
                  <a:pt x="0" y="5201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4425" y="-1028700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116175" y="7200900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428625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86250" y="0"/>
                </a:lnTo>
                <a:lnTo>
                  <a:pt x="428625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0500" y="8744158"/>
            <a:ext cx="7315200" cy="1542842"/>
          </a:xfrm>
          <a:custGeom>
            <a:avLst/>
            <a:gdLst/>
            <a:ahLst/>
            <a:cxnLst/>
            <a:rect r="r" b="b" t="t" l="l"/>
            <a:pathLst>
              <a:path h="1542842" w="7315200">
                <a:moveTo>
                  <a:pt x="0" y="0"/>
                </a:moveTo>
                <a:lnTo>
                  <a:pt x="7315200" y="0"/>
                </a:lnTo>
                <a:lnTo>
                  <a:pt x="7315200" y="1542842"/>
                </a:lnTo>
                <a:lnTo>
                  <a:pt x="0" y="1542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1163300" y="0"/>
            <a:ext cx="7315200" cy="1542842"/>
          </a:xfrm>
          <a:custGeom>
            <a:avLst/>
            <a:gdLst/>
            <a:ahLst/>
            <a:cxnLst/>
            <a:rect r="r" b="b" t="t" l="l"/>
            <a:pathLst>
              <a:path h="1542842" w="7315200">
                <a:moveTo>
                  <a:pt x="7315200" y="1542842"/>
                </a:moveTo>
                <a:lnTo>
                  <a:pt x="0" y="1542842"/>
                </a:lnTo>
                <a:lnTo>
                  <a:pt x="0" y="0"/>
                </a:lnTo>
                <a:lnTo>
                  <a:pt x="7315200" y="0"/>
                </a:lnTo>
                <a:lnTo>
                  <a:pt x="7315200" y="154284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38523" y="3705225"/>
            <a:ext cx="10210953" cy="452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12000">
                <a:solidFill>
                  <a:srgbClr val="760329"/>
                </a:solidFill>
                <a:latin typeface="Bright Retro"/>
                <a:ea typeface="Bright Retro"/>
                <a:cs typeface="Bright Retro"/>
                <a:sym typeface="Bright Retro"/>
              </a:rPr>
              <a:t>PREDICTING</a:t>
            </a:r>
          </a:p>
          <a:p>
            <a:pPr algn="ctr">
              <a:lnSpc>
                <a:spcPts val="8040"/>
              </a:lnSpc>
            </a:pPr>
            <a:r>
              <a:rPr lang="en-US" sz="12000">
                <a:solidFill>
                  <a:srgbClr val="760329"/>
                </a:solidFill>
                <a:latin typeface="Bright Retro"/>
                <a:ea typeface="Bright Retro"/>
                <a:cs typeface="Bright Retro"/>
                <a:sym typeface="Bright Retro"/>
              </a:rPr>
              <a:t> </a:t>
            </a:r>
          </a:p>
          <a:p>
            <a:pPr algn="ctr">
              <a:lnSpc>
                <a:spcPts val="8040"/>
              </a:lnSpc>
            </a:pPr>
            <a:r>
              <a:rPr lang="en-US" sz="12000">
                <a:solidFill>
                  <a:srgbClr val="760329"/>
                </a:solidFill>
                <a:latin typeface="Bright Retro"/>
                <a:ea typeface="Bright Retro"/>
                <a:cs typeface="Bright Retro"/>
                <a:sym typeface="Bright Retro"/>
              </a:rPr>
              <a:t>RETIREMENT AGE</a:t>
            </a:r>
          </a:p>
          <a:p>
            <a:pPr algn="ctr">
              <a:lnSpc>
                <a:spcPts val="8040"/>
              </a:lnSpc>
            </a:pPr>
          </a:p>
          <a:p>
            <a:pPr algn="ctr">
              <a:lnSpc>
                <a:spcPts val="3752"/>
              </a:lnSpc>
            </a:pPr>
            <a:r>
              <a:rPr lang="en-US" sz="5600">
                <a:solidFill>
                  <a:srgbClr val="760329"/>
                </a:solidFill>
                <a:latin typeface="Bright Retro"/>
                <a:ea typeface="Bright Retro"/>
                <a:cs typeface="Bright Retro"/>
                <a:sym typeface="Bright Retro"/>
              </a:rPr>
              <a:t>EDGAR ABASOV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57804" y="-207579"/>
            <a:ext cx="10572391" cy="123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760329"/>
                </a:solidFill>
                <a:latin typeface="Bright Retro"/>
                <a:ea typeface="Bright Retro"/>
                <a:cs typeface="Bright Retro"/>
                <a:sym typeface="Bright Retro"/>
              </a:rPr>
              <a:t>CONCLUSION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6083710" cy="1028700"/>
          </a:xfrm>
          <a:custGeom>
            <a:avLst/>
            <a:gdLst/>
            <a:ahLst/>
            <a:cxnLst/>
            <a:rect r="r" b="b" t="t" l="l"/>
            <a:pathLst>
              <a:path h="1028700" w="6083710">
                <a:moveTo>
                  <a:pt x="0" y="0"/>
                </a:moveTo>
                <a:lnTo>
                  <a:pt x="6083710" y="0"/>
                </a:lnTo>
                <a:lnTo>
                  <a:pt x="608371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2204290" y="9258300"/>
            <a:ext cx="6083710" cy="1028700"/>
          </a:xfrm>
          <a:custGeom>
            <a:avLst/>
            <a:gdLst/>
            <a:ahLst/>
            <a:cxnLst/>
            <a:rect r="r" b="b" t="t" l="l"/>
            <a:pathLst>
              <a:path h="1028700" w="6083710">
                <a:moveTo>
                  <a:pt x="6083710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6083710" y="0"/>
                </a:lnTo>
                <a:lnTo>
                  <a:pt x="6083710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258300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001750" y="-3086100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428625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86250" y="0"/>
                </a:lnTo>
                <a:lnTo>
                  <a:pt x="428625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5351" y="848704"/>
            <a:ext cx="7514331" cy="9258300"/>
          </a:xfrm>
          <a:custGeom>
            <a:avLst/>
            <a:gdLst/>
            <a:ahLst/>
            <a:cxnLst/>
            <a:rect r="r" b="b" t="t" l="l"/>
            <a:pathLst>
              <a:path h="9258300" w="7514331">
                <a:moveTo>
                  <a:pt x="0" y="0"/>
                </a:moveTo>
                <a:lnTo>
                  <a:pt x="7514331" y="0"/>
                </a:lnTo>
                <a:lnTo>
                  <a:pt x="751433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201" b="-16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41814" y="848704"/>
            <a:ext cx="7817486" cy="9258300"/>
          </a:xfrm>
          <a:custGeom>
            <a:avLst/>
            <a:gdLst/>
            <a:ahLst/>
            <a:cxnLst/>
            <a:rect r="r" b="b" t="t" l="l"/>
            <a:pathLst>
              <a:path h="9258300" w="7817486">
                <a:moveTo>
                  <a:pt x="0" y="0"/>
                </a:moveTo>
                <a:lnTo>
                  <a:pt x="7817486" y="0"/>
                </a:lnTo>
                <a:lnTo>
                  <a:pt x="781748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aphicFrame>
        <p:nvGraphicFramePr>
          <p:cNvPr name="Object 9" id="9"/>
          <p:cNvGraphicFramePr/>
          <p:nvPr/>
        </p:nvGraphicFramePr>
        <p:xfrm>
          <a:off x="9441814" y="7497051"/>
          <a:ext cx="2514600" cy="419100"/>
        </p:xfrm>
        <a:graphic>
          <a:graphicData uri="http://schemas.openxmlformats.org/presentationml/2006/ole">
            <p:oleObj imgW="3009900" imgH="9144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028700" y="4896285"/>
            <a:ext cx="16543336" cy="723771"/>
          </a:xfrm>
          <a:custGeom>
            <a:avLst/>
            <a:gdLst/>
            <a:ahLst/>
            <a:cxnLst/>
            <a:rect r="r" b="b" t="t" l="l"/>
            <a:pathLst>
              <a:path h="723771" w="16543336">
                <a:moveTo>
                  <a:pt x="0" y="0"/>
                </a:moveTo>
                <a:lnTo>
                  <a:pt x="16543336" y="0"/>
                </a:lnTo>
                <a:lnTo>
                  <a:pt x="16543336" y="723771"/>
                </a:lnTo>
                <a:lnTo>
                  <a:pt x="0" y="723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78280" y="1528762"/>
            <a:ext cx="2345055" cy="684848"/>
            <a:chOff x="0" y="0"/>
            <a:chExt cx="3126740" cy="9131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100" y="38100"/>
              <a:ext cx="3058160" cy="826770"/>
            </a:xfrm>
            <a:custGeom>
              <a:avLst/>
              <a:gdLst/>
              <a:ahLst/>
              <a:cxnLst/>
              <a:rect r="r" b="b" t="t" l="l"/>
              <a:pathLst>
                <a:path h="826770" w="3058160">
                  <a:moveTo>
                    <a:pt x="2881630" y="298450"/>
                  </a:moveTo>
                  <a:cubicBezTo>
                    <a:pt x="2120900" y="148590"/>
                    <a:pt x="1833880" y="160020"/>
                    <a:pt x="1651000" y="176530"/>
                  </a:cubicBezTo>
                  <a:cubicBezTo>
                    <a:pt x="1525270" y="186690"/>
                    <a:pt x="1474470" y="219710"/>
                    <a:pt x="1337310" y="231140"/>
                  </a:cubicBezTo>
                  <a:cubicBezTo>
                    <a:pt x="1079500" y="252730"/>
                    <a:pt x="334010" y="154940"/>
                    <a:pt x="218440" y="228600"/>
                  </a:cubicBezTo>
                  <a:cubicBezTo>
                    <a:pt x="185420" y="250190"/>
                    <a:pt x="189230" y="273050"/>
                    <a:pt x="180340" y="308610"/>
                  </a:cubicBezTo>
                  <a:cubicBezTo>
                    <a:pt x="167640" y="364490"/>
                    <a:pt x="151130" y="494030"/>
                    <a:pt x="171450" y="542290"/>
                  </a:cubicBezTo>
                  <a:cubicBezTo>
                    <a:pt x="184150" y="571500"/>
                    <a:pt x="201930" y="580390"/>
                    <a:pt x="233680" y="595630"/>
                  </a:cubicBezTo>
                  <a:cubicBezTo>
                    <a:pt x="293370" y="626110"/>
                    <a:pt x="448310" y="648970"/>
                    <a:pt x="529590" y="660400"/>
                  </a:cubicBezTo>
                  <a:cubicBezTo>
                    <a:pt x="585470" y="669290"/>
                    <a:pt x="618490" y="669290"/>
                    <a:pt x="674370" y="670560"/>
                  </a:cubicBezTo>
                  <a:cubicBezTo>
                    <a:pt x="749300" y="670560"/>
                    <a:pt x="840740" y="659130"/>
                    <a:pt x="944880" y="657860"/>
                  </a:cubicBezTo>
                  <a:cubicBezTo>
                    <a:pt x="1082040" y="655320"/>
                    <a:pt x="1275080" y="669290"/>
                    <a:pt x="1426210" y="662940"/>
                  </a:cubicBezTo>
                  <a:cubicBezTo>
                    <a:pt x="1562100" y="657860"/>
                    <a:pt x="1682750" y="629920"/>
                    <a:pt x="1812290" y="626110"/>
                  </a:cubicBezTo>
                  <a:cubicBezTo>
                    <a:pt x="1945640" y="622300"/>
                    <a:pt x="2067560" y="638810"/>
                    <a:pt x="2217420" y="641350"/>
                  </a:cubicBezTo>
                  <a:cubicBezTo>
                    <a:pt x="2407920" y="643890"/>
                    <a:pt x="2772410" y="721360"/>
                    <a:pt x="2861310" y="633730"/>
                  </a:cubicBezTo>
                  <a:cubicBezTo>
                    <a:pt x="2922270" y="574040"/>
                    <a:pt x="2860040" y="394970"/>
                    <a:pt x="2870200" y="337820"/>
                  </a:cubicBezTo>
                  <a:cubicBezTo>
                    <a:pt x="2875280" y="313690"/>
                    <a:pt x="2877820" y="300990"/>
                    <a:pt x="2887980" y="287020"/>
                  </a:cubicBezTo>
                  <a:cubicBezTo>
                    <a:pt x="2898140" y="274320"/>
                    <a:pt x="2915920" y="261620"/>
                    <a:pt x="2931160" y="257810"/>
                  </a:cubicBezTo>
                  <a:cubicBezTo>
                    <a:pt x="2947670" y="252730"/>
                    <a:pt x="2969260" y="254000"/>
                    <a:pt x="2984500" y="260350"/>
                  </a:cubicBezTo>
                  <a:cubicBezTo>
                    <a:pt x="3001010" y="266700"/>
                    <a:pt x="3016250" y="280670"/>
                    <a:pt x="3025140" y="294640"/>
                  </a:cubicBezTo>
                  <a:cubicBezTo>
                    <a:pt x="3034030" y="308610"/>
                    <a:pt x="3040380" y="328930"/>
                    <a:pt x="3036570" y="346710"/>
                  </a:cubicBezTo>
                  <a:cubicBezTo>
                    <a:pt x="3032760" y="368300"/>
                    <a:pt x="3011170" y="400050"/>
                    <a:pt x="2993390" y="411480"/>
                  </a:cubicBezTo>
                  <a:cubicBezTo>
                    <a:pt x="2978150" y="421640"/>
                    <a:pt x="2957830" y="424180"/>
                    <a:pt x="2940050" y="420370"/>
                  </a:cubicBezTo>
                  <a:cubicBezTo>
                    <a:pt x="2919730" y="415290"/>
                    <a:pt x="2887980" y="393700"/>
                    <a:pt x="2877820" y="373380"/>
                  </a:cubicBezTo>
                  <a:cubicBezTo>
                    <a:pt x="2868930" y="351790"/>
                    <a:pt x="2872740" y="313690"/>
                    <a:pt x="2882900" y="294640"/>
                  </a:cubicBezTo>
                  <a:cubicBezTo>
                    <a:pt x="2890520" y="278130"/>
                    <a:pt x="2907030" y="266700"/>
                    <a:pt x="2923540" y="260350"/>
                  </a:cubicBezTo>
                  <a:cubicBezTo>
                    <a:pt x="2938780" y="254000"/>
                    <a:pt x="2960370" y="252730"/>
                    <a:pt x="2976880" y="257810"/>
                  </a:cubicBezTo>
                  <a:cubicBezTo>
                    <a:pt x="2992120" y="261620"/>
                    <a:pt x="3009900" y="274320"/>
                    <a:pt x="3020060" y="287020"/>
                  </a:cubicBezTo>
                  <a:cubicBezTo>
                    <a:pt x="3030220" y="300990"/>
                    <a:pt x="3034030" y="312420"/>
                    <a:pt x="3037840" y="337820"/>
                  </a:cubicBezTo>
                  <a:cubicBezTo>
                    <a:pt x="3048000" y="403860"/>
                    <a:pt x="3058160" y="629920"/>
                    <a:pt x="3030220" y="703580"/>
                  </a:cubicBezTo>
                  <a:cubicBezTo>
                    <a:pt x="3014980" y="741680"/>
                    <a:pt x="2993390" y="764540"/>
                    <a:pt x="2965450" y="778510"/>
                  </a:cubicBezTo>
                  <a:cubicBezTo>
                    <a:pt x="2937510" y="793750"/>
                    <a:pt x="2914650" y="787400"/>
                    <a:pt x="2861310" y="789940"/>
                  </a:cubicBezTo>
                  <a:cubicBezTo>
                    <a:pt x="2694940" y="797560"/>
                    <a:pt x="2081530" y="755650"/>
                    <a:pt x="1817370" y="764540"/>
                  </a:cubicBezTo>
                  <a:cubicBezTo>
                    <a:pt x="1654810" y="769620"/>
                    <a:pt x="1578610" y="788670"/>
                    <a:pt x="1426210" y="797560"/>
                  </a:cubicBezTo>
                  <a:cubicBezTo>
                    <a:pt x="1215390" y="810260"/>
                    <a:pt x="829310" y="826770"/>
                    <a:pt x="668020" y="824230"/>
                  </a:cubicBezTo>
                  <a:cubicBezTo>
                    <a:pt x="591820" y="822960"/>
                    <a:pt x="560070" y="820420"/>
                    <a:pt x="499110" y="812800"/>
                  </a:cubicBezTo>
                  <a:cubicBezTo>
                    <a:pt x="424180" y="802640"/>
                    <a:pt x="313690" y="783590"/>
                    <a:pt x="250190" y="767080"/>
                  </a:cubicBezTo>
                  <a:cubicBezTo>
                    <a:pt x="209550" y="755650"/>
                    <a:pt x="182880" y="749300"/>
                    <a:pt x="152400" y="734060"/>
                  </a:cubicBezTo>
                  <a:cubicBezTo>
                    <a:pt x="121920" y="717550"/>
                    <a:pt x="86360" y="701040"/>
                    <a:pt x="63500" y="671830"/>
                  </a:cubicBezTo>
                  <a:cubicBezTo>
                    <a:pt x="38100" y="640080"/>
                    <a:pt x="20320" y="594360"/>
                    <a:pt x="12700" y="542290"/>
                  </a:cubicBezTo>
                  <a:cubicBezTo>
                    <a:pt x="0" y="466090"/>
                    <a:pt x="13970" y="326390"/>
                    <a:pt x="30480" y="254000"/>
                  </a:cubicBezTo>
                  <a:cubicBezTo>
                    <a:pt x="40640" y="205740"/>
                    <a:pt x="57150" y="168910"/>
                    <a:pt x="77470" y="139700"/>
                  </a:cubicBezTo>
                  <a:cubicBezTo>
                    <a:pt x="92710" y="116840"/>
                    <a:pt x="111760" y="99060"/>
                    <a:pt x="134620" y="87630"/>
                  </a:cubicBezTo>
                  <a:cubicBezTo>
                    <a:pt x="157480" y="76200"/>
                    <a:pt x="173990" y="76200"/>
                    <a:pt x="218440" y="72390"/>
                  </a:cubicBezTo>
                  <a:cubicBezTo>
                    <a:pt x="377190" y="57150"/>
                    <a:pt x="1070610" y="87630"/>
                    <a:pt x="1329690" y="66040"/>
                  </a:cubicBezTo>
                  <a:cubicBezTo>
                    <a:pt x="1469390" y="54610"/>
                    <a:pt x="1522730" y="22860"/>
                    <a:pt x="1651000" y="12700"/>
                  </a:cubicBezTo>
                  <a:cubicBezTo>
                    <a:pt x="1838960" y="0"/>
                    <a:pt x="2132330" y="1270"/>
                    <a:pt x="2353310" y="29210"/>
                  </a:cubicBezTo>
                  <a:cubicBezTo>
                    <a:pt x="2556510" y="53340"/>
                    <a:pt x="2856230" y="115570"/>
                    <a:pt x="2931160" y="158750"/>
                  </a:cubicBezTo>
                  <a:cubicBezTo>
                    <a:pt x="2954020" y="171450"/>
                    <a:pt x="2961640" y="182880"/>
                    <a:pt x="2966720" y="198120"/>
                  </a:cubicBezTo>
                  <a:cubicBezTo>
                    <a:pt x="2973070" y="213360"/>
                    <a:pt x="2973070" y="234950"/>
                    <a:pt x="2967990" y="251460"/>
                  </a:cubicBezTo>
                  <a:cubicBezTo>
                    <a:pt x="2962910" y="266700"/>
                    <a:pt x="2947670" y="283210"/>
                    <a:pt x="2933700" y="290830"/>
                  </a:cubicBezTo>
                  <a:cubicBezTo>
                    <a:pt x="2918460" y="298450"/>
                    <a:pt x="2880360" y="298450"/>
                    <a:pt x="2880360" y="2984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259205" y="2165033"/>
            <a:ext cx="514350" cy="2946083"/>
            <a:chOff x="0" y="0"/>
            <a:chExt cx="685800" cy="39281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6990" y="44450"/>
              <a:ext cx="589280" cy="3832860"/>
            </a:xfrm>
            <a:custGeom>
              <a:avLst/>
              <a:gdLst/>
              <a:ahLst/>
              <a:cxnLst/>
              <a:rect r="r" b="b" t="t" l="l"/>
              <a:pathLst>
                <a:path h="3832860" w="589280">
                  <a:moveTo>
                    <a:pt x="67310" y="3766820"/>
                  </a:moveTo>
                  <a:cubicBezTo>
                    <a:pt x="55880" y="1526540"/>
                    <a:pt x="29210" y="1454150"/>
                    <a:pt x="21590" y="1370330"/>
                  </a:cubicBezTo>
                  <a:cubicBezTo>
                    <a:pt x="16510" y="1311910"/>
                    <a:pt x="17780" y="1289050"/>
                    <a:pt x="15240" y="1220470"/>
                  </a:cubicBezTo>
                  <a:cubicBezTo>
                    <a:pt x="11430" y="1073150"/>
                    <a:pt x="0" y="673100"/>
                    <a:pt x="3810" y="527050"/>
                  </a:cubicBezTo>
                  <a:cubicBezTo>
                    <a:pt x="5080" y="459740"/>
                    <a:pt x="3810" y="422910"/>
                    <a:pt x="13970" y="378460"/>
                  </a:cubicBezTo>
                  <a:cubicBezTo>
                    <a:pt x="21590" y="340360"/>
                    <a:pt x="34290" y="303530"/>
                    <a:pt x="53340" y="274320"/>
                  </a:cubicBezTo>
                  <a:cubicBezTo>
                    <a:pt x="71120" y="247650"/>
                    <a:pt x="88900" y="227330"/>
                    <a:pt x="121920" y="205740"/>
                  </a:cubicBezTo>
                  <a:cubicBezTo>
                    <a:pt x="172720" y="172720"/>
                    <a:pt x="293370" y="147320"/>
                    <a:pt x="347980" y="120650"/>
                  </a:cubicBezTo>
                  <a:cubicBezTo>
                    <a:pt x="382270" y="104140"/>
                    <a:pt x="405130" y="92710"/>
                    <a:pt x="425450" y="73660"/>
                  </a:cubicBezTo>
                  <a:cubicBezTo>
                    <a:pt x="443230" y="55880"/>
                    <a:pt x="447040" y="21590"/>
                    <a:pt x="467360" y="10160"/>
                  </a:cubicBezTo>
                  <a:cubicBezTo>
                    <a:pt x="486410" y="0"/>
                    <a:pt x="523240" y="0"/>
                    <a:pt x="543560" y="10160"/>
                  </a:cubicBezTo>
                  <a:cubicBezTo>
                    <a:pt x="562610" y="20320"/>
                    <a:pt x="584200" y="50800"/>
                    <a:pt x="586740" y="72390"/>
                  </a:cubicBezTo>
                  <a:cubicBezTo>
                    <a:pt x="589280" y="95250"/>
                    <a:pt x="572770" y="128270"/>
                    <a:pt x="558800" y="143510"/>
                  </a:cubicBezTo>
                  <a:cubicBezTo>
                    <a:pt x="546100" y="156210"/>
                    <a:pt x="527050" y="161290"/>
                    <a:pt x="510540" y="162560"/>
                  </a:cubicBezTo>
                  <a:cubicBezTo>
                    <a:pt x="494030" y="163830"/>
                    <a:pt x="473710" y="160020"/>
                    <a:pt x="461010" y="149860"/>
                  </a:cubicBezTo>
                  <a:cubicBezTo>
                    <a:pt x="444500" y="135890"/>
                    <a:pt x="424180" y="104140"/>
                    <a:pt x="424180" y="82550"/>
                  </a:cubicBezTo>
                  <a:cubicBezTo>
                    <a:pt x="424180" y="59690"/>
                    <a:pt x="440690" y="27940"/>
                    <a:pt x="459740" y="15240"/>
                  </a:cubicBezTo>
                  <a:cubicBezTo>
                    <a:pt x="477520" y="2540"/>
                    <a:pt x="514350" y="0"/>
                    <a:pt x="534670" y="6350"/>
                  </a:cubicBezTo>
                  <a:cubicBezTo>
                    <a:pt x="551180" y="11430"/>
                    <a:pt x="566420" y="25400"/>
                    <a:pt x="575310" y="39370"/>
                  </a:cubicBezTo>
                  <a:cubicBezTo>
                    <a:pt x="582930" y="53340"/>
                    <a:pt x="589280" y="71120"/>
                    <a:pt x="586740" y="90170"/>
                  </a:cubicBezTo>
                  <a:cubicBezTo>
                    <a:pt x="582930" y="118110"/>
                    <a:pt x="556260" y="163830"/>
                    <a:pt x="530860" y="191770"/>
                  </a:cubicBezTo>
                  <a:cubicBezTo>
                    <a:pt x="505460" y="220980"/>
                    <a:pt x="474980" y="242570"/>
                    <a:pt x="433070" y="262890"/>
                  </a:cubicBezTo>
                  <a:cubicBezTo>
                    <a:pt x="370840" y="290830"/>
                    <a:pt x="222250" y="289560"/>
                    <a:pt x="182880" y="326390"/>
                  </a:cubicBezTo>
                  <a:cubicBezTo>
                    <a:pt x="161290" y="346710"/>
                    <a:pt x="165100" y="363220"/>
                    <a:pt x="158750" y="402590"/>
                  </a:cubicBezTo>
                  <a:cubicBezTo>
                    <a:pt x="138430" y="529590"/>
                    <a:pt x="134620" y="981710"/>
                    <a:pt x="146050" y="1212850"/>
                  </a:cubicBezTo>
                  <a:cubicBezTo>
                    <a:pt x="153670" y="1389380"/>
                    <a:pt x="185420" y="1464310"/>
                    <a:pt x="196850" y="1673860"/>
                  </a:cubicBezTo>
                  <a:cubicBezTo>
                    <a:pt x="222250" y="2119630"/>
                    <a:pt x="228600" y="3592830"/>
                    <a:pt x="196850" y="3766820"/>
                  </a:cubicBezTo>
                  <a:cubicBezTo>
                    <a:pt x="191770" y="3793490"/>
                    <a:pt x="190500" y="3799840"/>
                    <a:pt x="180340" y="3810000"/>
                  </a:cubicBezTo>
                  <a:cubicBezTo>
                    <a:pt x="167640" y="3822700"/>
                    <a:pt x="140970" y="3832860"/>
                    <a:pt x="123190" y="3831590"/>
                  </a:cubicBezTo>
                  <a:cubicBezTo>
                    <a:pt x="109220" y="3830320"/>
                    <a:pt x="92710" y="3821430"/>
                    <a:pt x="82550" y="3810000"/>
                  </a:cubicBezTo>
                  <a:cubicBezTo>
                    <a:pt x="73660" y="3799840"/>
                    <a:pt x="67310" y="3766820"/>
                    <a:pt x="67310" y="37668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27785" y="2149792"/>
            <a:ext cx="231458" cy="204788"/>
            <a:chOff x="0" y="0"/>
            <a:chExt cx="308610" cy="2730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5720" y="49530"/>
              <a:ext cx="214630" cy="176530"/>
            </a:xfrm>
            <a:custGeom>
              <a:avLst/>
              <a:gdLst/>
              <a:ahLst/>
              <a:cxnLst/>
              <a:rect r="r" b="b" t="t" l="l"/>
              <a:pathLst>
                <a:path h="176530" w="214630">
                  <a:moveTo>
                    <a:pt x="54610" y="24130"/>
                  </a:moveTo>
                  <a:cubicBezTo>
                    <a:pt x="157480" y="3810"/>
                    <a:pt x="186690" y="20320"/>
                    <a:pt x="198120" y="35560"/>
                  </a:cubicBezTo>
                  <a:cubicBezTo>
                    <a:pt x="208280" y="48260"/>
                    <a:pt x="212090" y="67310"/>
                    <a:pt x="212090" y="82550"/>
                  </a:cubicBezTo>
                  <a:cubicBezTo>
                    <a:pt x="210820" y="97790"/>
                    <a:pt x="204470" y="116840"/>
                    <a:pt x="193040" y="128270"/>
                  </a:cubicBezTo>
                  <a:cubicBezTo>
                    <a:pt x="179070" y="142240"/>
                    <a:pt x="147320" y="157480"/>
                    <a:pt x="125730" y="154940"/>
                  </a:cubicBezTo>
                  <a:cubicBezTo>
                    <a:pt x="105410" y="152400"/>
                    <a:pt x="76200" y="133350"/>
                    <a:pt x="67310" y="114300"/>
                  </a:cubicBezTo>
                  <a:cubicBezTo>
                    <a:pt x="57150" y="95250"/>
                    <a:pt x="57150" y="60960"/>
                    <a:pt x="67310" y="41910"/>
                  </a:cubicBezTo>
                  <a:cubicBezTo>
                    <a:pt x="77470" y="22860"/>
                    <a:pt x="105410" y="3810"/>
                    <a:pt x="127000" y="1270"/>
                  </a:cubicBezTo>
                  <a:cubicBezTo>
                    <a:pt x="147320" y="0"/>
                    <a:pt x="180340" y="12700"/>
                    <a:pt x="193040" y="29210"/>
                  </a:cubicBezTo>
                  <a:cubicBezTo>
                    <a:pt x="207010" y="44450"/>
                    <a:pt x="214630" y="78740"/>
                    <a:pt x="208280" y="99060"/>
                  </a:cubicBezTo>
                  <a:cubicBezTo>
                    <a:pt x="203200" y="119380"/>
                    <a:pt x="180340" y="139700"/>
                    <a:pt x="158750" y="151130"/>
                  </a:cubicBezTo>
                  <a:cubicBezTo>
                    <a:pt x="134620" y="165100"/>
                    <a:pt x="91440" y="176530"/>
                    <a:pt x="66040" y="172720"/>
                  </a:cubicBezTo>
                  <a:cubicBezTo>
                    <a:pt x="46990" y="170180"/>
                    <a:pt x="29210" y="160020"/>
                    <a:pt x="19050" y="144780"/>
                  </a:cubicBezTo>
                  <a:cubicBezTo>
                    <a:pt x="7620" y="129540"/>
                    <a:pt x="0" y="95250"/>
                    <a:pt x="5080" y="76200"/>
                  </a:cubicBezTo>
                  <a:cubicBezTo>
                    <a:pt x="11430" y="55880"/>
                    <a:pt x="54610" y="24130"/>
                    <a:pt x="54610" y="241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383982" y="2105025"/>
            <a:ext cx="460057" cy="199072"/>
            <a:chOff x="0" y="0"/>
            <a:chExt cx="613410" cy="2654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4450" y="46990"/>
              <a:ext cx="519430" cy="181610"/>
            </a:xfrm>
            <a:custGeom>
              <a:avLst/>
              <a:gdLst/>
              <a:ahLst/>
              <a:cxnLst/>
              <a:rect r="r" b="b" t="t" l="l"/>
              <a:pathLst>
                <a:path h="181610" w="519430">
                  <a:moveTo>
                    <a:pt x="80010" y="6350"/>
                  </a:moveTo>
                  <a:cubicBezTo>
                    <a:pt x="485140" y="13970"/>
                    <a:pt x="494030" y="24130"/>
                    <a:pt x="502920" y="38100"/>
                  </a:cubicBezTo>
                  <a:cubicBezTo>
                    <a:pt x="513080" y="52070"/>
                    <a:pt x="519430" y="71120"/>
                    <a:pt x="516890" y="88900"/>
                  </a:cubicBezTo>
                  <a:cubicBezTo>
                    <a:pt x="514350" y="110490"/>
                    <a:pt x="497840" y="143510"/>
                    <a:pt x="477520" y="154940"/>
                  </a:cubicBezTo>
                  <a:cubicBezTo>
                    <a:pt x="458470" y="166370"/>
                    <a:pt x="420370" y="166370"/>
                    <a:pt x="401320" y="158750"/>
                  </a:cubicBezTo>
                  <a:cubicBezTo>
                    <a:pt x="384810" y="152400"/>
                    <a:pt x="370840" y="137160"/>
                    <a:pt x="363220" y="123190"/>
                  </a:cubicBezTo>
                  <a:cubicBezTo>
                    <a:pt x="354330" y="107950"/>
                    <a:pt x="350520" y="87630"/>
                    <a:pt x="354330" y="71120"/>
                  </a:cubicBezTo>
                  <a:cubicBezTo>
                    <a:pt x="359410" y="50800"/>
                    <a:pt x="382270" y="20320"/>
                    <a:pt x="401320" y="10160"/>
                  </a:cubicBezTo>
                  <a:cubicBezTo>
                    <a:pt x="416560" y="1270"/>
                    <a:pt x="436880" y="0"/>
                    <a:pt x="453390" y="3810"/>
                  </a:cubicBezTo>
                  <a:cubicBezTo>
                    <a:pt x="469900" y="7620"/>
                    <a:pt x="487680" y="16510"/>
                    <a:pt x="497840" y="31750"/>
                  </a:cubicBezTo>
                  <a:cubicBezTo>
                    <a:pt x="510540" y="48260"/>
                    <a:pt x="518160" y="85090"/>
                    <a:pt x="514350" y="106680"/>
                  </a:cubicBezTo>
                  <a:cubicBezTo>
                    <a:pt x="511810" y="123190"/>
                    <a:pt x="497840" y="139700"/>
                    <a:pt x="485140" y="149860"/>
                  </a:cubicBezTo>
                  <a:cubicBezTo>
                    <a:pt x="472440" y="160020"/>
                    <a:pt x="459740" y="162560"/>
                    <a:pt x="435610" y="166370"/>
                  </a:cubicBezTo>
                  <a:cubicBezTo>
                    <a:pt x="367030" y="176530"/>
                    <a:pt x="102870" y="181610"/>
                    <a:pt x="43180" y="153670"/>
                  </a:cubicBezTo>
                  <a:cubicBezTo>
                    <a:pt x="21590" y="143510"/>
                    <a:pt x="12700" y="128270"/>
                    <a:pt x="6350" y="111760"/>
                  </a:cubicBezTo>
                  <a:cubicBezTo>
                    <a:pt x="0" y="96520"/>
                    <a:pt x="1270" y="72390"/>
                    <a:pt x="6350" y="57150"/>
                  </a:cubicBezTo>
                  <a:cubicBezTo>
                    <a:pt x="10160" y="44450"/>
                    <a:pt x="17780" y="34290"/>
                    <a:pt x="27940" y="25400"/>
                  </a:cubicBezTo>
                  <a:cubicBezTo>
                    <a:pt x="40640" y="15240"/>
                    <a:pt x="80010" y="6350"/>
                    <a:pt x="80010" y="63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605915" y="2111692"/>
            <a:ext cx="234315" cy="467678"/>
            <a:chOff x="0" y="0"/>
            <a:chExt cx="312420" cy="6235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8260" y="44450"/>
              <a:ext cx="212090" cy="533400"/>
            </a:xfrm>
            <a:custGeom>
              <a:avLst/>
              <a:gdLst/>
              <a:ahLst/>
              <a:cxnLst/>
              <a:rect r="r" b="b" t="t" l="l"/>
              <a:pathLst>
                <a:path h="533400" w="212090">
                  <a:moveTo>
                    <a:pt x="212090" y="77470"/>
                  </a:moveTo>
                  <a:cubicBezTo>
                    <a:pt x="203200" y="412750"/>
                    <a:pt x="191770" y="436880"/>
                    <a:pt x="172720" y="462280"/>
                  </a:cubicBezTo>
                  <a:cubicBezTo>
                    <a:pt x="153670" y="488950"/>
                    <a:pt x="121920" y="521970"/>
                    <a:pt x="95250" y="528320"/>
                  </a:cubicBezTo>
                  <a:cubicBezTo>
                    <a:pt x="72390" y="533400"/>
                    <a:pt x="40640" y="520700"/>
                    <a:pt x="25400" y="508000"/>
                  </a:cubicBezTo>
                  <a:cubicBezTo>
                    <a:pt x="12700" y="497840"/>
                    <a:pt x="5080" y="480060"/>
                    <a:pt x="2540" y="463550"/>
                  </a:cubicBezTo>
                  <a:cubicBezTo>
                    <a:pt x="0" y="448310"/>
                    <a:pt x="3810" y="429260"/>
                    <a:pt x="11430" y="415290"/>
                  </a:cubicBezTo>
                  <a:cubicBezTo>
                    <a:pt x="19050" y="401320"/>
                    <a:pt x="33020" y="388620"/>
                    <a:pt x="48260" y="381000"/>
                  </a:cubicBezTo>
                  <a:cubicBezTo>
                    <a:pt x="62230" y="374650"/>
                    <a:pt x="81280" y="372110"/>
                    <a:pt x="96520" y="377190"/>
                  </a:cubicBezTo>
                  <a:cubicBezTo>
                    <a:pt x="115570" y="382270"/>
                    <a:pt x="143510" y="406400"/>
                    <a:pt x="152400" y="424180"/>
                  </a:cubicBezTo>
                  <a:cubicBezTo>
                    <a:pt x="158750" y="439420"/>
                    <a:pt x="158750" y="458470"/>
                    <a:pt x="153670" y="473710"/>
                  </a:cubicBezTo>
                  <a:cubicBezTo>
                    <a:pt x="149860" y="488950"/>
                    <a:pt x="139700" y="505460"/>
                    <a:pt x="125730" y="514350"/>
                  </a:cubicBezTo>
                  <a:cubicBezTo>
                    <a:pt x="109220" y="524510"/>
                    <a:pt x="73660" y="530860"/>
                    <a:pt x="54610" y="525780"/>
                  </a:cubicBezTo>
                  <a:cubicBezTo>
                    <a:pt x="38100" y="520700"/>
                    <a:pt x="24130" y="508000"/>
                    <a:pt x="15240" y="495300"/>
                  </a:cubicBezTo>
                  <a:cubicBezTo>
                    <a:pt x="6350" y="482600"/>
                    <a:pt x="1270" y="462280"/>
                    <a:pt x="2540" y="447040"/>
                  </a:cubicBezTo>
                  <a:cubicBezTo>
                    <a:pt x="2540" y="431800"/>
                    <a:pt x="11430" y="414020"/>
                    <a:pt x="20320" y="401320"/>
                  </a:cubicBezTo>
                  <a:cubicBezTo>
                    <a:pt x="30480" y="388620"/>
                    <a:pt x="50800" y="388620"/>
                    <a:pt x="59690" y="368300"/>
                  </a:cubicBezTo>
                  <a:cubicBezTo>
                    <a:pt x="85090" y="317500"/>
                    <a:pt x="43180" y="95250"/>
                    <a:pt x="67310" y="41910"/>
                  </a:cubicBezTo>
                  <a:cubicBezTo>
                    <a:pt x="77470" y="20320"/>
                    <a:pt x="92710" y="12700"/>
                    <a:pt x="107950" y="6350"/>
                  </a:cubicBezTo>
                  <a:cubicBezTo>
                    <a:pt x="124460" y="0"/>
                    <a:pt x="148590" y="1270"/>
                    <a:pt x="162560" y="6350"/>
                  </a:cubicBezTo>
                  <a:cubicBezTo>
                    <a:pt x="175260" y="10160"/>
                    <a:pt x="185420" y="16510"/>
                    <a:pt x="193040" y="26670"/>
                  </a:cubicBezTo>
                  <a:cubicBezTo>
                    <a:pt x="203200" y="39370"/>
                    <a:pt x="212090" y="77470"/>
                    <a:pt x="212090" y="774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117282" y="4712018"/>
            <a:ext cx="586740" cy="526732"/>
            <a:chOff x="0" y="0"/>
            <a:chExt cx="782320" cy="70231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1910" y="49530"/>
              <a:ext cx="693420" cy="603250"/>
            </a:xfrm>
            <a:custGeom>
              <a:avLst/>
              <a:gdLst/>
              <a:ahLst/>
              <a:cxnLst/>
              <a:rect r="r" b="b" t="t" l="l"/>
              <a:pathLst>
                <a:path h="603250" w="693420">
                  <a:moveTo>
                    <a:pt x="132080" y="100330"/>
                  </a:moveTo>
                  <a:cubicBezTo>
                    <a:pt x="379730" y="336550"/>
                    <a:pt x="396240" y="356870"/>
                    <a:pt x="411480" y="391160"/>
                  </a:cubicBezTo>
                  <a:cubicBezTo>
                    <a:pt x="430530" y="433070"/>
                    <a:pt x="455930" y="504190"/>
                    <a:pt x="449580" y="538480"/>
                  </a:cubicBezTo>
                  <a:cubicBezTo>
                    <a:pt x="445770" y="560070"/>
                    <a:pt x="430530" y="576580"/>
                    <a:pt x="416560" y="586740"/>
                  </a:cubicBezTo>
                  <a:cubicBezTo>
                    <a:pt x="406400" y="595630"/>
                    <a:pt x="393700" y="599440"/>
                    <a:pt x="381000" y="600710"/>
                  </a:cubicBezTo>
                  <a:cubicBezTo>
                    <a:pt x="368300" y="601980"/>
                    <a:pt x="354330" y="601980"/>
                    <a:pt x="341630" y="596900"/>
                  </a:cubicBezTo>
                  <a:cubicBezTo>
                    <a:pt x="326390" y="589280"/>
                    <a:pt x="307340" y="579120"/>
                    <a:pt x="298450" y="558800"/>
                  </a:cubicBezTo>
                  <a:cubicBezTo>
                    <a:pt x="283210" y="518160"/>
                    <a:pt x="295910" y="414020"/>
                    <a:pt x="317500" y="350520"/>
                  </a:cubicBezTo>
                  <a:cubicBezTo>
                    <a:pt x="339090" y="289560"/>
                    <a:pt x="387350" y="224790"/>
                    <a:pt x="425450" y="184150"/>
                  </a:cubicBezTo>
                  <a:cubicBezTo>
                    <a:pt x="452120" y="153670"/>
                    <a:pt x="488950" y="144780"/>
                    <a:pt x="510540" y="116840"/>
                  </a:cubicBezTo>
                  <a:cubicBezTo>
                    <a:pt x="530860" y="90170"/>
                    <a:pt x="533400" y="38100"/>
                    <a:pt x="553720" y="20320"/>
                  </a:cubicBezTo>
                  <a:cubicBezTo>
                    <a:pt x="567690" y="6350"/>
                    <a:pt x="586740" y="1270"/>
                    <a:pt x="604520" y="1270"/>
                  </a:cubicBezTo>
                  <a:cubicBezTo>
                    <a:pt x="621030" y="1270"/>
                    <a:pt x="641350" y="7620"/>
                    <a:pt x="655320" y="16510"/>
                  </a:cubicBezTo>
                  <a:cubicBezTo>
                    <a:pt x="669290" y="26670"/>
                    <a:pt x="681990" y="44450"/>
                    <a:pt x="687070" y="60960"/>
                  </a:cubicBezTo>
                  <a:cubicBezTo>
                    <a:pt x="692150" y="77470"/>
                    <a:pt x="693420" y="99060"/>
                    <a:pt x="685800" y="115570"/>
                  </a:cubicBezTo>
                  <a:cubicBezTo>
                    <a:pt x="676910" y="134620"/>
                    <a:pt x="647700" y="161290"/>
                    <a:pt x="626110" y="167640"/>
                  </a:cubicBezTo>
                  <a:cubicBezTo>
                    <a:pt x="609600" y="173990"/>
                    <a:pt x="588010" y="170180"/>
                    <a:pt x="572770" y="163830"/>
                  </a:cubicBezTo>
                  <a:cubicBezTo>
                    <a:pt x="557530" y="156210"/>
                    <a:pt x="539750" y="143510"/>
                    <a:pt x="533400" y="127000"/>
                  </a:cubicBezTo>
                  <a:cubicBezTo>
                    <a:pt x="523240" y="106680"/>
                    <a:pt x="521970" y="68580"/>
                    <a:pt x="530860" y="48260"/>
                  </a:cubicBezTo>
                  <a:cubicBezTo>
                    <a:pt x="537210" y="31750"/>
                    <a:pt x="553720" y="17780"/>
                    <a:pt x="568960" y="10160"/>
                  </a:cubicBezTo>
                  <a:cubicBezTo>
                    <a:pt x="584200" y="2540"/>
                    <a:pt x="605790" y="0"/>
                    <a:pt x="622300" y="2540"/>
                  </a:cubicBezTo>
                  <a:cubicBezTo>
                    <a:pt x="638810" y="6350"/>
                    <a:pt x="657860" y="15240"/>
                    <a:pt x="669290" y="29210"/>
                  </a:cubicBezTo>
                  <a:cubicBezTo>
                    <a:pt x="683260" y="46990"/>
                    <a:pt x="692150" y="78740"/>
                    <a:pt x="688340" y="106680"/>
                  </a:cubicBezTo>
                  <a:cubicBezTo>
                    <a:pt x="684530" y="140970"/>
                    <a:pt x="655320" y="184150"/>
                    <a:pt x="631190" y="218440"/>
                  </a:cubicBezTo>
                  <a:cubicBezTo>
                    <a:pt x="607060" y="252730"/>
                    <a:pt x="567690" y="280670"/>
                    <a:pt x="542290" y="312420"/>
                  </a:cubicBezTo>
                  <a:cubicBezTo>
                    <a:pt x="519430" y="342900"/>
                    <a:pt x="500380" y="374650"/>
                    <a:pt x="482600" y="403860"/>
                  </a:cubicBezTo>
                  <a:cubicBezTo>
                    <a:pt x="467360" y="430530"/>
                    <a:pt x="448310" y="454660"/>
                    <a:pt x="441960" y="481330"/>
                  </a:cubicBezTo>
                  <a:cubicBezTo>
                    <a:pt x="435610" y="505460"/>
                    <a:pt x="453390" y="537210"/>
                    <a:pt x="443230" y="557530"/>
                  </a:cubicBezTo>
                  <a:cubicBezTo>
                    <a:pt x="433070" y="576580"/>
                    <a:pt x="402590" y="598170"/>
                    <a:pt x="381000" y="600710"/>
                  </a:cubicBezTo>
                  <a:cubicBezTo>
                    <a:pt x="358140" y="603250"/>
                    <a:pt x="326390" y="586740"/>
                    <a:pt x="309880" y="574040"/>
                  </a:cubicBezTo>
                  <a:cubicBezTo>
                    <a:pt x="297180" y="565150"/>
                    <a:pt x="292100" y="554990"/>
                    <a:pt x="283210" y="538480"/>
                  </a:cubicBezTo>
                  <a:cubicBezTo>
                    <a:pt x="269240" y="510540"/>
                    <a:pt x="273050" y="462280"/>
                    <a:pt x="246380" y="420370"/>
                  </a:cubicBezTo>
                  <a:cubicBezTo>
                    <a:pt x="204470" y="351790"/>
                    <a:pt x="34290" y="245110"/>
                    <a:pt x="10160" y="190500"/>
                  </a:cubicBezTo>
                  <a:cubicBezTo>
                    <a:pt x="0" y="167640"/>
                    <a:pt x="2540" y="151130"/>
                    <a:pt x="8890" y="134620"/>
                  </a:cubicBezTo>
                  <a:cubicBezTo>
                    <a:pt x="13970" y="118110"/>
                    <a:pt x="29210" y="100330"/>
                    <a:pt x="44450" y="92710"/>
                  </a:cubicBezTo>
                  <a:cubicBezTo>
                    <a:pt x="59690" y="83820"/>
                    <a:pt x="83820" y="81280"/>
                    <a:pt x="99060" y="83820"/>
                  </a:cubicBezTo>
                  <a:cubicBezTo>
                    <a:pt x="111760" y="86360"/>
                    <a:pt x="132080" y="100330"/>
                    <a:pt x="132080" y="1003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6803" y="2542620"/>
            <a:ext cx="12454395" cy="5201761"/>
          </a:xfrm>
          <a:custGeom>
            <a:avLst/>
            <a:gdLst/>
            <a:ahLst/>
            <a:cxnLst/>
            <a:rect r="r" b="b" t="t" l="l"/>
            <a:pathLst>
              <a:path h="5201761" w="12454395">
                <a:moveTo>
                  <a:pt x="0" y="0"/>
                </a:moveTo>
                <a:lnTo>
                  <a:pt x="12454394" y="0"/>
                </a:lnTo>
                <a:lnTo>
                  <a:pt x="12454394" y="5201760"/>
                </a:lnTo>
                <a:lnTo>
                  <a:pt x="0" y="5201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4425" y="-1028700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116175" y="7200900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428625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86250" y="0"/>
                </a:lnTo>
                <a:lnTo>
                  <a:pt x="428625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0500" y="8744158"/>
            <a:ext cx="7315200" cy="1542842"/>
          </a:xfrm>
          <a:custGeom>
            <a:avLst/>
            <a:gdLst/>
            <a:ahLst/>
            <a:cxnLst/>
            <a:rect r="r" b="b" t="t" l="l"/>
            <a:pathLst>
              <a:path h="1542842" w="7315200">
                <a:moveTo>
                  <a:pt x="0" y="0"/>
                </a:moveTo>
                <a:lnTo>
                  <a:pt x="7315200" y="0"/>
                </a:lnTo>
                <a:lnTo>
                  <a:pt x="7315200" y="1542842"/>
                </a:lnTo>
                <a:lnTo>
                  <a:pt x="0" y="1542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1163300" y="0"/>
            <a:ext cx="7315200" cy="1542842"/>
          </a:xfrm>
          <a:custGeom>
            <a:avLst/>
            <a:gdLst/>
            <a:ahLst/>
            <a:cxnLst/>
            <a:rect r="r" b="b" t="t" l="l"/>
            <a:pathLst>
              <a:path h="1542842" w="7315200">
                <a:moveTo>
                  <a:pt x="7315200" y="1542842"/>
                </a:moveTo>
                <a:lnTo>
                  <a:pt x="0" y="1542842"/>
                </a:lnTo>
                <a:lnTo>
                  <a:pt x="0" y="0"/>
                </a:lnTo>
                <a:lnTo>
                  <a:pt x="7315200" y="0"/>
                </a:lnTo>
                <a:lnTo>
                  <a:pt x="7315200" y="154284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16803" y="3457020"/>
            <a:ext cx="12454395" cy="176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1"/>
              </a:lnSpc>
            </a:pPr>
            <a:r>
              <a:rPr lang="en-US" sz="17644">
                <a:solidFill>
                  <a:srgbClr val="760329"/>
                </a:solidFill>
                <a:latin typeface="Bright Retro"/>
                <a:ea typeface="Bright Retro"/>
                <a:cs typeface="Bright Retro"/>
                <a:sym typeface="Bright Retro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3531" y="6883013"/>
            <a:ext cx="18124969" cy="37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HTTPS://GITHUB.COM/METAPHYSICIST1/PREDICTING-RETIREMENT-AGE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70497" y="1028700"/>
            <a:ext cx="6888803" cy="9258300"/>
          </a:xfrm>
          <a:custGeom>
            <a:avLst/>
            <a:gdLst/>
            <a:ahLst/>
            <a:cxnLst/>
            <a:rect r="r" b="b" t="t" l="l"/>
            <a:pathLst>
              <a:path h="9258300" w="6888803">
                <a:moveTo>
                  <a:pt x="0" y="0"/>
                </a:moveTo>
                <a:lnTo>
                  <a:pt x="6888803" y="0"/>
                </a:lnTo>
                <a:lnTo>
                  <a:pt x="688880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9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504675" y="8229600"/>
            <a:ext cx="4135809" cy="4114800"/>
          </a:xfrm>
          <a:custGeom>
            <a:avLst/>
            <a:gdLst/>
            <a:ahLst/>
            <a:cxnLst/>
            <a:rect r="r" b="b" t="t" l="l"/>
            <a:pathLst>
              <a:path h="4114800" w="4135809">
                <a:moveTo>
                  <a:pt x="4135810" y="0"/>
                </a:moveTo>
                <a:lnTo>
                  <a:pt x="0" y="0"/>
                </a:lnTo>
                <a:lnTo>
                  <a:pt x="0" y="4114800"/>
                </a:lnTo>
                <a:lnTo>
                  <a:pt x="4135810" y="4114800"/>
                </a:lnTo>
                <a:lnTo>
                  <a:pt x="413581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744539" y="-2057400"/>
            <a:ext cx="4135809" cy="4114800"/>
          </a:xfrm>
          <a:custGeom>
            <a:avLst/>
            <a:gdLst/>
            <a:ahLst/>
            <a:cxnLst/>
            <a:rect r="r" b="b" t="t" l="l"/>
            <a:pathLst>
              <a:path h="4114800" w="4135809">
                <a:moveTo>
                  <a:pt x="0" y="4114800"/>
                </a:moveTo>
                <a:lnTo>
                  <a:pt x="4135809" y="4114800"/>
                </a:lnTo>
                <a:lnTo>
                  <a:pt x="413580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46494" y="8901383"/>
            <a:ext cx="8866799" cy="4056560"/>
          </a:xfrm>
          <a:custGeom>
            <a:avLst/>
            <a:gdLst/>
            <a:ahLst/>
            <a:cxnLst/>
            <a:rect r="r" b="b" t="t" l="l"/>
            <a:pathLst>
              <a:path h="4056560" w="8866799">
                <a:moveTo>
                  <a:pt x="0" y="0"/>
                </a:moveTo>
                <a:lnTo>
                  <a:pt x="8866799" y="0"/>
                </a:lnTo>
                <a:lnTo>
                  <a:pt x="8866799" y="4056561"/>
                </a:lnTo>
                <a:lnTo>
                  <a:pt x="0" y="4056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4025293" y="-2679717"/>
            <a:ext cx="8866799" cy="4056560"/>
          </a:xfrm>
          <a:custGeom>
            <a:avLst/>
            <a:gdLst/>
            <a:ahLst/>
            <a:cxnLst/>
            <a:rect r="r" b="b" t="t" l="l"/>
            <a:pathLst>
              <a:path h="4056560" w="8866799">
                <a:moveTo>
                  <a:pt x="8866799" y="4056561"/>
                </a:moveTo>
                <a:lnTo>
                  <a:pt x="0" y="4056561"/>
                </a:lnTo>
                <a:lnTo>
                  <a:pt x="0" y="0"/>
                </a:lnTo>
                <a:lnTo>
                  <a:pt x="8866799" y="0"/>
                </a:lnTo>
                <a:lnTo>
                  <a:pt x="8866799" y="405656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47324" y="6998671"/>
            <a:ext cx="6193353" cy="2461858"/>
          </a:xfrm>
          <a:custGeom>
            <a:avLst/>
            <a:gdLst/>
            <a:ahLst/>
            <a:cxnLst/>
            <a:rect r="r" b="b" t="t" l="l"/>
            <a:pathLst>
              <a:path h="2461858" w="6193353">
                <a:moveTo>
                  <a:pt x="0" y="0"/>
                </a:moveTo>
                <a:lnTo>
                  <a:pt x="6193352" y="0"/>
                </a:lnTo>
                <a:lnTo>
                  <a:pt x="6193352" y="2461858"/>
                </a:lnTo>
                <a:lnTo>
                  <a:pt x="0" y="2461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59759" y="4053475"/>
            <a:ext cx="10168482" cy="299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Project focused on predicting retirement age using advanced machine learning techniques applied to the Survey of Health, Ageing and Retirement in Europe (SHARE) Wave 6 dataset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841506" y="2500360"/>
            <a:ext cx="8604989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760329"/>
                </a:solidFill>
                <a:latin typeface="Bright Retro"/>
                <a:ea typeface="Bright Retro"/>
                <a:cs typeface="Bright Retro"/>
                <a:sym typeface="Bright Retro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083710" cy="1028700"/>
          </a:xfrm>
          <a:custGeom>
            <a:avLst/>
            <a:gdLst/>
            <a:ahLst/>
            <a:cxnLst/>
            <a:rect r="r" b="b" t="t" l="l"/>
            <a:pathLst>
              <a:path h="1028700" w="6083710">
                <a:moveTo>
                  <a:pt x="0" y="0"/>
                </a:moveTo>
                <a:lnTo>
                  <a:pt x="6083710" y="0"/>
                </a:lnTo>
                <a:lnTo>
                  <a:pt x="608371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204290" y="9258300"/>
            <a:ext cx="6083710" cy="1028700"/>
          </a:xfrm>
          <a:custGeom>
            <a:avLst/>
            <a:gdLst/>
            <a:ahLst/>
            <a:cxnLst/>
            <a:rect r="r" b="b" t="t" l="l"/>
            <a:pathLst>
              <a:path h="1028700" w="6083710">
                <a:moveTo>
                  <a:pt x="6083710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6083710" y="0"/>
                </a:lnTo>
                <a:lnTo>
                  <a:pt x="6083710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58300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4001750" y="-3086100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428625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86250" y="0"/>
                </a:lnTo>
                <a:lnTo>
                  <a:pt x="428625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2532" t="0" r="2532" b="6045"/>
          <a:stretch>
            <a:fillRect/>
          </a:stretch>
        </p:blipFill>
        <p:spPr>
          <a:xfrm flipH="false" flipV="false" rot="0">
            <a:off x="9144000" y="2403027"/>
            <a:ext cx="8800808" cy="490133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2701" y="2336352"/>
            <a:ext cx="8662344" cy="5547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6185" indent="-308092" lvl="1">
              <a:lnSpc>
                <a:spcPts val="3995"/>
              </a:lnSpc>
              <a:buFont typeface="Arial"/>
              <a:buChar char="•"/>
            </a:pPr>
            <a:r>
              <a:rPr lang="en-US" sz="2854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Develop accurate classification </a:t>
            </a:r>
            <a:r>
              <a:rPr lang="en-US" b="true" sz="2854">
                <a:solidFill>
                  <a:srgbClr val="760329"/>
                </a:solidFill>
                <a:latin typeface="Roboto Bold"/>
                <a:ea typeface="Roboto Bold"/>
                <a:cs typeface="Roboto Bold"/>
                <a:sym typeface="Roboto Bold"/>
              </a:rPr>
              <a:t>models</a:t>
            </a:r>
            <a:r>
              <a:rPr lang="en-US" sz="2854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 to predict </a:t>
            </a:r>
            <a:r>
              <a:rPr lang="en-US" b="true" sz="2854">
                <a:solidFill>
                  <a:srgbClr val="760329"/>
                </a:solidFill>
                <a:latin typeface="Roboto Bold"/>
                <a:ea typeface="Roboto Bold"/>
                <a:cs typeface="Roboto Bold"/>
                <a:sym typeface="Roboto Bold"/>
              </a:rPr>
              <a:t>retirement</a:t>
            </a:r>
            <a:r>
              <a:rPr lang="en-US" sz="2854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true" sz="2854">
                <a:solidFill>
                  <a:srgbClr val="760329"/>
                </a:solidFill>
                <a:latin typeface="Roboto Bold"/>
                <a:ea typeface="Roboto Bold"/>
                <a:cs typeface="Roboto Bold"/>
                <a:sym typeface="Roboto Bold"/>
              </a:rPr>
              <a:t>age</a:t>
            </a:r>
            <a:r>
              <a:rPr lang="en-US" sz="2854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 based on health, socio-economic, and policy-related factors.</a:t>
            </a:r>
          </a:p>
          <a:p>
            <a:pPr algn="just" marL="616185" indent="-308092" lvl="1">
              <a:lnSpc>
                <a:spcPts val="3995"/>
              </a:lnSpc>
              <a:buFont typeface="Arial"/>
              <a:buChar char="•"/>
            </a:pPr>
            <a:r>
              <a:rPr lang="en-US" sz="2854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Identify key predictors of </a:t>
            </a:r>
            <a:r>
              <a:rPr lang="en-US" b="true" sz="2854">
                <a:solidFill>
                  <a:srgbClr val="760329"/>
                </a:solidFill>
                <a:latin typeface="Roboto Bold"/>
                <a:ea typeface="Roboto Bold"/>
                <a:cs typeface="Roboto Bold"/>
                <a:sym typeface="Roboto Bold"/>
              </a:rPr>
              <a:t>retirement age</a:t>
            </a:r>
            <a:r>
              <a:rPr lang="en-US" sz="2854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 (e.g., health status, income, pension policies).</a:t>
            </a:r>
          </a:p>
          <a:p>
            <a:pPr algn="just" marL="616185" indent="-308092" lvl="1">
              <a:lnSpc>
                <a:spcPts val="3995"/>
              </a:lnSpc>
              <a:buFont typeface="Arial"/>
              <a:buChar char="•"/>
            </a:pPr>
            <a:r>
              <a:rPr lang="en-US" sz="2854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Provide </a:t>
            </a:r>
            <a:r>
              <a:rPr lang="en-US" b="true" sz="2854">
                <a:solidFill>
                  <a:srgbClr val="760329"/>
                </a:solidFill>
                <a:latin typeface="Roboto Bold"/>
                <a:ea typeface="Roboto Bold"/>
                <a:cs typeface="Roboto Bold"/>
                <a:sym typeface="Roboto Bold"/>
              </a:rPr>
              <a:t>insights</a:t>
            </a:r>
            <a:r>
              <a:rPr lang="en-US" sz="2854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 for policymakers on aging and retirement trends.</a:t>
            </a:r>
          </a:p>
          <a:p>
            <a:pPr algn="just" marL="616185" indent="-308092" lvl="1">
              <a:lnSpc>
                <a:spcPts val="3995"/>
              </a:lnSpc>
              <a:buFont typeface="Arial"/>
              <a:buChar char="•"/>
            </a:pPr>
            <a:r>
              <a:rPr lang="en-US" b="true" sz="2854">
                <a:solidFill>
                  <a:srgbClr val="760329"/>
                </a:solidFill>
                <a:latin typeface="Roboto Bold"/>
                <a:ea typeface="Roboto Bold"/>
                <a:cs typeface="Roboto Bold"/>
                <a:sym typeface="Roboto Bold"/>
              </a:rPr>
              <a:t>Research Question: </a:t>
            </a:r>
            <a:r>
              <a:rPr lang="en-US" sz="2854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How do bio-medical and socio-economic factors interact to influence retirement age in European populations?</a:t>
            </a:r>
          </a:p>
          <a:p>
            <a:pPr algn="just">
              <a:lnSpc>
                <a:spcPts val="399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942622" y="371475"/>
            <a:ext cx="8402757" cy="123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760329"/>
                </a:solidFill>
                <a:latin typeface="Bright Retro"/>
                <a:ea typeface="Bright Retro"/>
                <a:cs typeface="Bright Retro"/>
                <a:sym typeface="Bright Retro"/>
              </a:rPr>
              <a:t>PROJECT  OBJECTIVES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13224" y="442499"/>
            <a:ext cx="9261552" cy="123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760329"/>
                </a:solidFill>
                <a:latin typeface="Bright Retro"/>
                <a:ea typeface="Bright Retro"/>
                <a:cs typeface="Bright Retro"/>
                <a:sym typeface="Bright Retro"/>
              </a:rPr>
              <a:t>DATASET  DESCRIPTION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114425" y="-1028700"/>
            <a:ext cx="3362653" cy="3228147"/>
          </a:xfrm>
          <a:custGeom>
            <a:avLst/>
            <a:gdLst/>
            <a:ahLst/>
            <a:cxnLst/>
            <a:rect r="r" b="b" t="t" l="l"/>
            <a:pathLst>
              <a:path h="3228147" w="3362653">
                <a:moveTo>
                  <a:pt x="0" y="0"/>
                </a:moveTo>
                <a:lnTo>
                  <a:pt x="3362653" y="0"/>
                </a:lnTo>
                <a:lnTo>
                  <a:pt x="3362653" y="3228147"/>
                </a:lnTo>
                <a:lnTo>
                  <a:pt x="0" y="3228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874579" y="3446973"/>
            <a:ext cx="3362653" cy="3228147"/>
          </a:xfrm>
          <a:custGeom>
            <a:avLst/>
            <a:gdLst/>
            <a:ahLst/>
            <a:cxnLst/>
            <a:rect r="r" b="b" t="t" l="l"/>
            <a:pathLst>
              <a:path h="3228147" w="3362653">
                <a:moveTo>
                  <a:pt x="3362653" y="3228147"/>
                </a:moveTo>
                <a:lnTo>
                  <a:pt x="0" y="3228147"/>
                </a:lnTo>
                <a:lnTo>
                  <a:pt x="0" y="0"/>
                </a:lnTo>
                <a:lnTo>
                  <a:pt x="3362653" y="0"/>
                </a:lnTo>
                <a:lnTo>
                  <a:pt x="3362653" y="32281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6902" y="5932501"/>
            <a:ext cx="4877457" cy="1028700"/>
          </a:xfrm>
          <a:custGeom>
            <a:avLst/>
            <a:gdLst/>
            <a:ahLst/>
            <a:cxnLst/>
            <a:rect r="r" b="b" t="t" l="l"/>
            <a:pathLst>
              <a:path h="1028700" w="4877457">
                <a:moveTo>
                  <a:pt x="0" y="0"/>
                </a:moveTo>
                <a:lnTo>
                  <a:pt x="4877457" y="0"/>
                </a:lnTo>
                <a:lnTo>
                  <a:pt x="4877457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3601043" y="0"/>
            <a:ext cx="4877457" cy="1028700"/>
          </a:xfrm>
          <a:custGeom>
            <a:avLst/>
            <a:gdLst/>
            <a:ahLst/>
            <a:cxnLst/>
            <a:rect r="r" b="b" t="t" l="l"/>
            <a:pathLst>
              <a:path h="1028700" w="4877457">
                <a:moveTo>
                  <a:pt x="4877457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4877457" y="0"/>
                </a:lnTo>
                <a:lnTo>
                  <a:pt x="4877457" y="10287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6675120"/>
            <a:ext cx="18288000" cy="3611880"/>
          </a:xfrm>
          <a:custGeom>
            <a:avLst/>
            <a:gdLst/>
            <a:ahLst/>
            <a:cxnLst/>
            <a:rect r="r" b="b" t="t" l="l"/>
            <a:pathLst>
              <a:path h="3611880" w="18288000">
                <a:moveTo>
                  <a:pt x="0" y="0"/>
                </a:moveTo>
                <a:lnTo>
                  <a:pt x="18288000" y="0"/>
                </a:lnTo>
                <a:lnTo>
                  <a:pt x="18288000" y="3611880"/>
                </a:lnTo>
                <a:lnTo>
                  <a:pt x="0" y="3611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18099" y="1876925"/>
            <a:ext cx="11851803" cy="3798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4368" indent="-292184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Source: SHARE Wave 6 (2014-2015), part of a 10-wave longitudinal study.</a:t>
            </a:r>
          </a:p>
          <a:p>
            <a:pPr algn="just" marL="584368" indent="-292184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Key Features:</a:t>
            </a:r>
          </a:p>
          <a:p>
            <a:pPr algn="just" marL="584368" indent="-292184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Demographic: Age, gender, education, marital status.</a:t>
            </a:r>
          </a:p>
          <a:p>
            <a:pPr algn="just" marL="584368" indent="-292184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Health: Physical/mental health, biomarkers </a:t>
            </a:r>
          </a:p>
          <a:p>
            <a:pPr algn="just" marL="584368" indent="-292184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Socio-economic: Income, wealth, employment status, pension details.</a:t>
            </a:r>
          </a:p>
          <a:p>
            <a:pPr algn="just" marL="584368" indent="-292184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Retirement: Self-reported retirement age, labor market exit reasons.</a:t>
            </a:r>
          </a:p>
          <a:p>
            <a:pPr algn="just" marL="584368" indent="-292184" lvl="1">
              <a:lnSpc>
                <a:spcPts val="3789"/>
              </a:lnSpc>
              <a:buFont typeface="Arial"/>
              <a:buChar char="•"/>
            </a:pPr>
            <a:r>
              <a:rPr lang="en-US" sz="2706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Sample Size: ~68,000 individuals across 18 countries.</a:t>
            </a:r>
          </a:p>
          <a:p>
            <a:pPr algn="just">
              <a:lnSpc>
                <a:spcPts val="378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504675" y="8229600"/>
            <a:ext cx="4135809" cy="4114800"/>
          </a:xfrm>
          <a:custGeom>
            <a:avLst/>
            <a:gdLst/>
            <a:ahLst/>
            <a:cxnLst/>
            <a:rect r="r" b="b" t="t" l="l"/>
            <a:pathLst>
              <a:path h="4114800" w="4135809">
                <a:moveTo>
                  <a:pt x="4135810" y="0"/>
                </a:moveTo>
                <a:lnTo>
                  <a:pt x="0" y="0"/>
                </a:lnTo>
                <a:lnTo>
                  <a:pt x="0" y="4114800"/>
                </a:lnTo>
                <a:lnTo>
                  <a:pt x="4135810" y="4114800"/>
                </a:lnTo>
                <a:lnTo>
                  <a:pt x="413581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744539" y="-2057400"/>
            <a:ext cx="4135809" cy="4114800"/>
          </a:xfrm>
          <a:custGeom>
            <a:avLst/>
            <a:gdLst/>
            <a:ahLst/>
            <a:cxnLst/>
            <a:rect r="r" b="b" t="t" l="l"/>
            <a:pathLst>
              <a:path h="4114800" w="4135809">
                <a:moveTo>
                  <a:pt x="0" y="4114800"/>
                </a:moveTo>
                <a:lnTo>
                  <a:pt x="4135809" y="4114800"/>
                </a:lnTo>
                <a:lnTo>
                  <a:pt x="413580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46494" y="8901383"/>
            <a:ext cx="8866799" cy="4056560"/>
          </a:xfrm>
          <a:custGeom>
            <a:avLst/>
            <a:gdLst/>
            <a:ahLst/>
            <a:cxnLst/>
            <a:rect r="r" b="b" t="t" l="l"/>
            <a:pathLst>
              <a:path h="4056560" w="8866799">
                <a:moveTo>
                  <a:pt x="0" y="0"/>
                </a:moveTo>
                <a:lnTo>
                  <a:pt x="8866799" y="0"/>
                </a:lnTo>
                <a:lnTo>
                  <a:pt x="8866799" y="4056561"/>
                </a:lnTo>
                <a:lnTo>
                  <a:pt x="0" y="4056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4025293" y="-2679717"/>
            <a:ext cx="8866799" cy="4056560"/>
          </a:xfrm>
          <a:custGeom>
            <a:avLst/>
            <a:gdLst/>
            <a:ahLst/>
            <a:cxnLst/>
            <a:rect r="r" b="b" t="t" l="l"/>
            <a:pathLst>
              <a:path h="4056560" w="8866799">
                <a:moveTo>
                  <a:pt x="8866799" y="4056561"/>
                </a:moveTo>
                <a:lnTo>
                  <a:pt x="0" y="4056561"/>
                </a:lnTo>
                <a:lnTo>
                  <a:pt x="0" y="0"/>
                </a:lnTo>
                <a:lnTo>
                  <a:pt x="8866799" y="0"/>
                </a:lnTo>
                <a:lnTo>
                  <a:pt x="8866799" y="405656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5463" t="0" r="15463" b="0"/>
          <a:stretch>
            <a:fillRect/>
          </a:stretch>
        </p:blipFill>
        <p:spPr>
          <a:xfrm flipH="false" flipV="false" rot="0">
            <a:off x="9548661" y="3217467"/>
            <a:ext cx="8331233" cy="67008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017068" y="561116"/>
            <a:ext cx="8253863" cy="2512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760329"/>
                </a:solidFill>
                <a:latin typeface="Bright Retro"/>
                <a:ea typeface="Bright Retro"/>
                <a:cs typeface="Bright Retro"/>
                <a:sym typeface="Bright Retro"/>
              </a:rPr>
              <a:t>METHODOLOGY - DATA 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8106" y="4008169"/>
            <a:ext cx="8394991" cy="489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9008" indent="-299504" lvl="1">
              <a:lnSpc>
                <a:spcPts val="3884"/>
              </a:lnSpc>
              <a:buFont typeface="Arial"/>
              <a:buChar char="•"/>
            </a:pPr>
            <a:r>
              <a:rPr lang="en-US" sz="2774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Converting from the source format to a more effective format</a:t>
            </a:r>
          </a:p>
          <a:p>
            <a:pPr algn="just" marL="599008" indent="-299504" lvl="1">
              <a:lnSpc>
                <a:spcPts val="3884"/>
              </a:lnSpc>
              <a:buFont typeface="Arial"/>
              <a:buChar char="•"/>
            </a:pPr>
            <a:r>
              <a:rPr lang="en-US" sz="2774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Selecting variables: with potential usability level  </a:t>
            </a:r>
          </a:p>
          <a:p>
            <a:pPr algn="just" marL="599008" indent="-299504" lvl="1">
              <a:lnSpc>
                <a:spcPts val="3884"/>
              </a:lnSpc>
              <a:buFont typeface="Arial"/>
              <a:buChar char="•"/>
            </a:pPr>
            <a:r>
              <a:rPr lang="en-US" sz="2774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Handled missing values using multiple imputation.</a:t>
            </a:r>
          </a:p>
          <a:p>
            <a:pPr algn="just" marL="599008" indent="-299504" lvl="1">
              <a:lnSpc>
                <a:spcPts val="3884"/>
              </a:lnSpc>
              <a:buFont typeface="Arial"/>
              <a:buChar char="•"/>
            </a:pPr>
            <a:r>
              <a:rPr lang="en-US" sz="2774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Encoded categorical variables (e.g., one-hot encoding for education).</a:t>
            </a:r>
          </a:p>
          <a:p>
            <a:pPr algn="just" marL="599008" indent="-299504" lvl="1">
              <a:lnSpc>
                <a:spcPts val="3884"/>
              </a:lnSpc>
              <a:buFont typeface="Arial"/>
              <a:buChar char="•"/>
            </a:pPr>
            <a:r>
              <a:rPr lang="en-US" sz="2774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Normalised continuous variables (e.g., income, health scores).</a:t>
            </a:r>
          </a:p>
          <a:p>
            <a:pPr algn="just">
              <a:lnSpc>
                <a:spcPts val="3884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083710" cy="1028700"/>
          </a:xfrm>
          <a:custGeom>
            <a:avLst/>
            <a:gdLst/>
            <a:ahLst/>
            <a:cxnLst/>
            <a:rect r="r" b="b" t="t" l="l"/>
            <a:pathLst>
              <a:path h="1028700" w="6083710">
                <a:moveTo>
                  <a:pt x="0" y="0"/>
                </a:moveTo>
                <a:lnTo>
                  <a:pt x="6083710" y="0"/>
                </a:lnTo>
                <a:lnTo>
                  <a:pt x="608371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204290" y="9258300"/>
            <a:ext cx="6083710" cy="1028700"/>
          </a:xfrm>
          <a:custGeom>
            <a:avLst/>
            <a:gdLst/>
            <a:ahLst/>
            <a:cxnLst/>
            <a:rect r="r" b="b" t="t" l="l"/>
            <a:pathLst>
              <a:path h="1028700" w="6083710">
                <a:moveTo>
                  <a:pt x="6083710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6083710" y="0"/>
                </a:lnTo>
                <a:lnTo>
                  <a:pt x="6083710" y="10287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58300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4001750" y="-3086100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428625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86250" y="0"/>
                </a:lnTo>
                <a:lnTo>
                  <a:pt x="428625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80620" y="1575402"/>
            <a:ext cx="8307380" cy="8711598"/>
          </a:xfrm>
          <a:custGeom>
            <a:avLst/>
            <a:gdLst/>
            <a:ahLst/>
            <a:cxnLst/>
            <a:rect r="r" b="b" t="t" l="l"/>
            <a:pathLst>
              <a:path h="8711598" w="8307380">
                <a:moveTo>
                  <a:pt x="0" y="0"/>
                </a:moveTo>
                <a:lnTo>
                  <a:pt x="8307380" y="0"/>
                </a:lnTo>
                <a:lnTo>
                  <a:pt x="8307380" y="8711598"/>
                </a:lnTo>
                <a:lnTo>
                  <a:pt x="0" y="8711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8609" y="1358816"/>
            <a:ext cx="9490169" cy="479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Classification Algorithms: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Logistic Regression: Baseline for interpretability.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Random Forest: Captures non-linear relationships.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XGBoost: High performance for complex datasets.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114800" y="89897"/>
            <a:ext cx="10058400" cy="123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760329"/>
                </a:solidFill>
                <a:latin typeface="Bright Retro"/>
                <a:ea typeface="Bright Retro"/>
                <a:cs typeface="Bright Retro"/>
                <a:sym typeface="Bright Retro"/>
              </a:rPr>
              <a:t>MODEL SELECTION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8609" y="6182161"/>
            <a:ext cx="7932950" cy="359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Feature Selection: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Experiment: sklearn tree view suggestion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Final: SHAP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Tools: Python (pandas, scikit-learn, XGBoost)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52058" y="3849920"/>
            <a:ext cx="9735942" cy="6437080"/>
          </a:xfrm>
          <a:custGeom>
            <a:avLst/>
            <a:gdLst/>
            <a:ahLst/>
            <a:cxnLst/>
            <a:rect r="r" b="b" t="t" l="l"/>
            <a:pathLst>
              <a:path h="6437080" w="9735942">
                <a:moveTo>
                  <a:pt x="0" y="0"/>
                </a:moveTo>
                <a:lnTo>
                  <a:pt x="9735942" y="0"/>
                </a:lnTo>
                <a:lnTo>
                  <a:pt x="9735942" y="6437080"/>
                </a:lnTo>
                <a:lnTo>
                  <a:pt x="0" y="643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2" t="0" r="-675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552058" cy="10287000"/>
          </a:xfrm>
          <a:custGeom>
            <a:avLst/>
            <a:gdLst/>
            <a:ahLst/>
            <a:cxnLst/>
            <a:rect r="r" b="b" t="t" l="l"/>
            <a:pathLst>
              <a:path h="10287000" w="8552058">
                <a:moveTo>
                  <a:pt x="0" y="0"/>
                </a:moveTo>
                <a:lnTo>
                  <a:pt x="8552058" y="0"/>
                </a:lnTo>
                <a:lnTo>
                  <a:pt x="85520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41" t="0" r="-184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46167" y="538748"/>
            <a:ext cx="7747724" cy="2512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760329"/>
                </a:solidFill>
                <a:latin typeface="Bright Retro"/>
                <a:ea typeface="Bright Retro"/>
                <a:cs typeface="Bright Retro"/>
                <a:sym typeface="Bright Retro"/>
              </a:rPr>
              <a:t>TENSORFLOW CLASSIFICATION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9472" y="1561519"/>
            <a:ext cx="8744528" cy="839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Data Split: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80% training, 20% test.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Evaluation Metrics: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Accuracy, precision, recall, F1-score.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AUC-ROC for class discrimination.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Techniques: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-fold cross-validation for robustness.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GridSearch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Manual handling imbalanced classes of target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760329"/>
                </a:solidFill>
                <a:latin typeface="Roboto"/>
                <a:ea typeface="Roboto"/>
                <a:cs typeface="Roboto"/>
                <a:sym typeface="Roboto"/>
              </a:rPr>
              <a:t>Visualization: Confusion matrix and ROC curve (include sample charts), model comparision bars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980744" y="-104203"/>
            <a:ext cx="10326512" cy="123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760329"/>
                </a:solidFill>
                <a:latin typeface="Bright Retro"/>
                <a:ea typeface="Bright Retro"/>
                <a:cs typeface="Bright Retro"/>
                <a:sym typeface="Bright Retro"/>
              </a:rPr>
              <a:t>TRAINING AND EVALUATION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114425" y="-1028700"/>
            <a:ext cx="3362653" cy="3228147"/>
          </a:xfrm>
          <a:custGeom>
            <a:avLst/>
            <a:gdLst/>
            <a:ahLst/>
            <a:cxnLst/>
            <a:rect r="r" b="b" t="t" l="l"/>
            <a:pathLst>
              <a:path h="3228147" w="3362653">
                <a:moveTo>
                  <a:pt x="0" y="0"/>
                </a:moveTo>
                <a:lnTo>
                  <a:pt x="3362653" y="0"/>
                </a:lnTo>
                <a:lnTo>
                  <a:pt x="3362653" y="3228147"/>
                </a:lnTo>
                <a:lnTo>
                  <a:pt x="0" y="3228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039772" y="8087553"/>
            <a:ext cx="3362653" cy="3228147"/>
          </a:xfrm>
          <a:custGeom>
            <a:avLst/>
            <a:gdLst/>
            <a:ahLst/>
            <a:cxnLst/>
            <a:rect r="r" b="b" t="t" l="l"/>
            <a:pathLst>
              <a:path h="3228147" w="3362653">
                <a:moveTo>
                  <a:pt x="3362653" y="3228147"/>
                </a:moveTo>
                <a:lnTo>
                  <a:pt x="0" y="3228147"/>
                </a:lnTo>
                <a:lnTo>
                  <a:pt x="0" y="0"/>
                </a:lnTo>
                <a:lnTo>
                  <a:pt x="3362653" y="0"/>
                </a:lnTo>
                <a:lnTo>
                  <a:pt x="3362653" y="32281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0500" y="9258300"/>
            <a:ext cx="4877457" cy="1028700"/>
          </a:xfrm>
          <a:custGeom>
            <a:avLst/>
            <a:gdLst/>
            <a:ahLst/>
            <a:cxnLst/>
            <a:rect r="r" b="b" t="t" l="l"/>
            <a:pathLst>
              <a:path h="1028700" w="4877457">
                <a:moveTo>
                  <a:pt x="0" y="0"/>
                </a:moveTo>
                <a:lnTo>
                  <a:pt x="4877457" y="0"/>
                </a:lnTo>
                <a:lnTo>
                  <a:pt x="4877457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3601043" y="0"/>
            <a:ext cx="4877457" cy="1028700"/>
          </a:xfrm>
          <a:custGeom>
            <a:avLst/>
            <a:gdLst/>
            <a:ahLst/>
            <a:cxnLst/>
            <a:rect r="r" b="b" t="t" l="l"/>
            <a:pathLst>
              <a:path h="1028700" w="4877457">
                <a:moveTo>
                  <a:pt x="4877457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4877457" y="0"/>
                </a:lnTo>
                <a:lnTo>
                  <a:pt x="4877457" y="10287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35981" r="2286" b="39502"/>
          <a:stretch>
            <a:fillRect/>
          </a:stretch>
        </p:blipFill>
        <p:spPr>
          <a:xfrm flipH="false" flipV="false" rot="0">
            <a:off x="9781822" y="2199447"/>
            <a:ext cx="8327732" cy="201762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9825633" y="4339450"/>
            <a:ext cx="7550820" cy="5362176"/>
          </a:xfrm>
          <a:custGeom>
            <a:avLst/>
            <a:gdLst/>
            <a:ahLst/>
            <a:cxnLst/>
            <a:rect r="r" b="b" t="t" l="l"/>
            <a:pathLst>
              <a:path h="5362176" w="7550820">
                <a:moveTo>
                  <a:pt x="0" y="0"/>
                </a:moveTo>
                <a:lnTo>
                  <a:pt x="7550820" y="0"/>
                </a:lnTo>
                <a:lnTo>
                  <a:pt x="7550820" y="5362176"/>
                </a:lnTo>
                <a:lnTo>
                  <a:pt x="0" y="53621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504675" y="8229600"/>
            <a:ext cx="4135809" cy="4114800"/>
          </a:xfrm>
          <a:custGeom>
            <a:avLst/>
            <a:gdLst/>
            <a:ahLst/>
            <a:cxnLst/>
            <a:rect r="r" b="b" t="t" l="l"/>
            <a:pathLst>
              <a:path h="4114800" w="4135809">
                <a:moveTo>
                  <a:pt x="4135810" y="0"/>
                </a:moveTo>
                <a:lnTo>
                  <a:pt x="0" y="0"/>
                </a:lnTo>
                <a:lnTo>
                  <a:pt x="0" y="4114800"/>
                </a:lnTo>
                <a:lnTo>
                  <a:pt x="4135810" y="4114800"/>
                </a:lnTo>
                <a:lnTo>
                  <a:pt x="413581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744539" y="-2057400"/>
            <a:ext cx="4135809" cy="4114800"/>
          </a:xfrm>
          <a:custGeom>
            <a:avLst/>
            <a:gdLst/>
            <a:ahLst/>
            <a:cxnLst/>
            <a:rect r="r" b="b" t="t" l="l"/>
            <a:pathLst>
              <a:path h="4114800" w="4135809">
                <a:moveTo>
                  <a:pt x="0" y="4114800"/>
                </a:moveTo>
                <a:lnTo>
                  <a:pt x="4135809" y="4114800"/>
                </a:lnTo>
                <a:lnTo>
                  <a:pt x="413580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46494" y="8901383"/>
            <a:ext cx="8866799" cy="4056560"/>
          </a:xfrm>
          <a:custGeom>
            <a:avLst/>
            <a:gdLst/>
            <a:ahLst/>
            <a:cxnLst/>
            <a:rect r="r" b="b" t="t" l="l"/>
            <a:pathLst>
              <a:path h="4056560" w="8866799">
                <a:moveTo>
                  <a:pt x="0" y="0"/>
                </a:moveTo>
                <a:lnTo>
                  <a:pt x="8866799" y="0"/>
                </a:lnTo>
                <a:lnTo>
                  <a:pt x="8866799" y="4056561"/>
                </a:lnTo>
                <a:lnTo>
                  <a:pt x="0" y="4056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4025293" y="-2679717"/>
            <a:ext cx="8866799" cy="4056560"/>
          </a:xfrm>
          <a:custGeom>
            <a:avLst/>
            <a:gdLst/>
            <a:ahLst/>
            <a:cxnLst/>
            <a:rect r="r" b="b" t="t" l="l"/>
            <a:pathLst>
              <a:path h="4056560" w="8866799">
                <a:moveTo>
                  <a:pt x="8866799" y="4056561"/>
                </a:moveTo>
                <a:lnTo>
                  <a:pt x="0" y="4056561"/>
                </a:lnTo>
                <a:lnTo>
                  <a:pt x="0" y="0"/>
                </a:lnTo>
                <a:lnTo>
                  <a:pt x="8866799" y="0"/>
                </a:lnTo>
                <a:lnTo>
                  <a:pt x="8866799" y="405656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408106" y="2057400"/>
          <a:ext cx="17628716" cy="8011422"/>
        </p:xfrm>
        <a:graphic>
          <a:graphicData uri="http://schemas.openxmlformats.org/drawingml/2006/table">
            <a:tbl>
              <a:tblPr/>
              <a:tblGrid>
                <a:gridCol w="2518388"/>
                <a:gridCol w="2518388"/>
                <a:gridCol w="2518388"/>
                <a:gridCol w="2518388"/>
                <a:gridCol w="2518388"/>
                <a:gridCol w="2518388"/>
                <a:gridCol w="2518388"/>
              </a:tblGrid>
              <a:tr h="217250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 strike="noStrike" u="non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LightGBM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 strike="noStrike" u="non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CatBoost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Support Vector Machine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 strike="noStrike" u="non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MLP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 strike="noStrike" u="non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 strike="noStrike" u="non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Deep Neural Network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630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 strike="noStrike" u="non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Precision-Recall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0.7725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0.7634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0.6724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0.6708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0.7607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0.9949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630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ROC AUC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0.7410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0.7338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0.6612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0.6927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0.7423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 0.9954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63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Epochs/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Iterations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100/300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100/300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100/300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2000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100/300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200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509836" y="-142875"/>
            <a:ext cx="7268328" cy="123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b="true" sz="7200">
                <a:solidFill>
                  <a:srgbClr val="760329"/>
                </a:solidFill>
                <a:latin typeface="Roboto Bold"/>
                <a:ea typeface="Roboto Bold"/>
                <a:cs typeface="Roboto Bold"/>
                <a:sym typeface="Roboto Bold"/>
              </a:rPr>
              <a:t>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DAGsxOhiEZQ</dc:identifier>
  <dcterms:modified xsi:type="dcterms:W3CDTF">2011-08-01T06:04:30Z</dcterms:modified>
  <cp:revision>1</cp:revision>
  <dc:title>Predicting Retirement Age</dc:title>
</cp:coreProperties>
</file>